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62" r:id="rId6"/>
    <p:sldId id="285" r:id="rId7"/>
    <p:sldId id="287" r:id="rId8"/>
    <p:sldId id="288" r:id="rId9"/>
    <p:sldId id="282" r:id="rId10"/>
    <p:sldId id="290" r:id="rId11"/>
    <p:sldId id="291" r:id="rId12"/>
    <p:sldId id="292" r:id="rId13"/>
    <p:sldId id="280" r:id="rId14"/>
    <p:sldId id="294" r:id="rId15"/>
    <p:sldId id="295" r:id="rId16"/>
    <p:sldId id="274" r:id="rId17"/>
    <p:sldId id="275" r:id="rId18"/>
    <p:sldId id="296" r:id="rId19"/>
    <p:sldId id="297" r:id="rId20"/>
    <p:sldId id="276" r:id="rId21"/>
    <p:sldId id="298" r:id="rId22"/>
    <p:sldId id="299" r:id="rId23"/>
    <p:sldId id="278" r:id="rId24"/>
    <p:sldId id="300" r:id="rId25"/>
    <p:sldId id="281" r:id="rId26"/>
    <p:sldId id="301" r:id="rId27"/>
    <p:sldId id="284" r:id="rId28"/>
  </p:sldIdLst>
  <p:sldSz cx="12188825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C19541-A034-428A-A048-06688166D7A3}">
          <p14:sldIdLst>
            <p14:sldId id="256"/>
            <p14:sldId id="262"/>
            <p14:sldId id="285"/>
            <p14:sldId id="287"/>
            <p14:sldId id="288"/>
          </p14:sldIdLst>
        </p14:section>
        <p14:section name="Untitled Section" id="{09365AF8-16A0-4A0B-A59E-8101CB8B3BFC}">
          <p14:sldIdLst>
            <p14:sldId id="282"/>
            <p14:sldId id="290"/>
            <p14:sldId id="291"/>
            <p14:sldId id="292"/>
            <p14:sldId id="280"/>
            <p14:sldId id="294"/>
            <p14:sldId id="295"/>
            <p14:sldId id="274"/>
            <p14:sldId id="275"/>
            <p14:sldId id="296"/>
            <p14:sldId id="297"/>
            <p14:sldId id="276"/>
            <p14:sldId id="298"/>
            <p14:sldId id="299"/>
            <p14:sldId id="278"/>
            <p14:sldId id="300"/>
          </p14:sldIdLst>
        </p14:section>
        <p14:section name="Untitled Section" id="{0080981A-E667-48F0-A45A-3F5EAA862D7F}">
          <p14:sldIdLst>
            <p14:sldId id="281"/>
            <p14:sldId id="301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3" autoAdjust="0"/>
    <p:restoredTop sz="70267" autoAdjust="0"/>
  </p:normalViewPr>
  <p:slideViewPr>
    <p:cSldViewPr>
      <p:cViewPr varScale="1">
        <p:scale>
          <a:sx n="58" d="100"/>
          <a:sy n="58" d="100"/>
        </p:scale>
        <p:origin x="84" y="3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275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8FCA9C-FF92-4024-BDEC-A6D3B663DC09}" type="datetimeFigureOut">
              <a:rPr lang="en-US"/>
              <a:t>7/10/2024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72AB877-E7B1-4681-847E-D0918612832B}" type="datetimeFigureOut">
              <a:rPr lang="en-US"/>
              <a:t>7/10/2024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Click to edit Master text styles</a:t>
            </a:r>
          </a:p>
          <a:p>
            <a:pPr lvl="1" rtl="0"/>
            <a:r>
              <a:t>Second level</a:t>
            </a:r>
          </a:p>
          <a:p>
            <a:pPr lvl="2" rtl="0"/>
            <a:r>
              <a:t>Third level</a:t>
            </a:r>
          </a:p>
          <a:p>
            <a:pPr lvl="3" rtl="0"/>
            <a:r>
              <a:t>Fourth level</a:t>
            </a:r>
          </a:p>
          <a:p>
            <a:pPr lvl="4" rtl="0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everyone, </a:t>
            </a:r>
            <a:r>
              <a:rPr lang="en-US" altLang="zh-CN" dirty="0"/>
              <a:t>my name is </a:t>
            </a:r>
            <a:r>
              <a:rPr lang="en-GB" dirty="0"/>
              <a:t>Yunpeng Li. I am very happy to join this project.</a:t>
            </a:r>
          </a:p>
          <a:p>
            <a:r>
              <a:rPr lang="en-GB" dirty="0"/>
              <a:t>Travel Tide was founded in 2021, </a:t>
            </a:r>
            <a:r>
              <a:rPr lang="en-GB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 online travel booking platform .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630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/>
              <a:t>Data shows that. a</a:t>
            </a:r>
            <a:r>
              <a:rPr lang="en-GB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 children grow older, the parents usually improve their children mind by more travel.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521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This perk of free hotel meals could reduce the problem of where to eat and what to eat, then making travel easier.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990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group 3 is </a:t>
            </a:r>
            <a:r>
              <a:rPr lang="en-GB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: Economic Hotspots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795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 to the users map, we can easily focus on New York and Los Angeles.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677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data also shows that their average spending per trip ranks first. Regular perks may not attract their attention. They generally focus on status.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911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further group them and upgrade their VIP level through travel points to get better services.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271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1200" dirty="0">
                <a:latin typeface="Aptos" panose="020B0004020202020204" pitchFamily="34" charset="0"/>
              </a:rPr>
              <a:t>Group 4: </a:t>
            </a:r>
            <a:r>
              <a:rPr lang="en-GB" sz="1200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Adults Under 50 without Children</a:t>
            </a:r>
            <a:endParaRPr lang="en-GB" sz="1200" dirty="0">
              <a:latin typeface="Aptos" panose="020B00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009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users of this group are open-minded and free-spirited. They all enjoy their life. Therefore, this group also has the highest cancellation rate.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498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So offering free cancellation may encourage them to explore more options.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919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1200" dirty="0">
                <a:latin typeface="Aptos" panose="020B0004020202020204" pitchFamily="34" charset="0"/>
              </a:rPr>
              <a:t>Group 5 is the </a:t>
            </a:r>
            <a:r>
              <a:rPr lang="en-GB" sz="1200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Adults who are over 50 years old</a:t>
            </a:r>
            <a:endParaRPr lang="en-GB" sz="1200" dirty="0">
              <a:latin typeface="Aptos" panose="020B00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237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The users are from North *America.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Users in this age group tend to have stable consumption patterns and a slower pace of life. They generally require more preparation time.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098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Providing a free hotel night near the airport with their flight booking can enhance their travel experience.</a:t>
            </a:r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190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my reward program analysis. This is the first time to group users, when I get the new data  I will update the it. </a:t>
            </a:r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895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all my presentation! Thank you for your attention.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193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finally, I want to say thank you to my mentor Mert and trainer </a:t>
            </a:r>
            <a:r>
              <a:rPr lang="en-GB" dirty="0" err="1"/>
              <a:t>Thimo</a:t>
            </a:r>
            <a:r>
              <a:rPr lang="en-GB" dirty="0"/>
              <a:t>. Thank you for your guidance along the way.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268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With its huge travel inventory, it provides customers with global online travel booking services.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63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The aim of  is grouping the users after 2023 and  setting the perk for each group.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5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After a analysis of the data, I divided the users into 5 groups based on age,  family composition, * and user location.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49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group is </a:t>
            </a:r>
            <a:r>
              <a:rPr lang="en-GB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Potential New Users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829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shows that more than 11% of the users have not placed an order yet. They have a very good understanding of </a:t>
            </a:r>
            <a:r>
              <a:rPr lang="en-US" altLang="zh-CN" dirty="0"/>
              <a:t>our</a:t>
            </a:r>
            <a:r>
              <a:rPr lang="en-GB" dirty="0"/>
              <a:t> platform.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270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So 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lang="en-GB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ffering</a:t>
            </a:r>
            <a:r>
              <a:rPr lang="en-GB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 10% discount on their first order could provide the perfect chance to make their first booking.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0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1200" dirty="0">
                <a:latin typeface="Aptos" panose="020B0004020202020204" pitchFamily="34" charset="0"/>
              </a:rPr>
              <a:t>The second Group 2 is Users under 50 years old who have a </a:t>
            </a:r>
            <a:r>
              <a:rPr lang="en-GB" sz="1200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Family with Children</a:t>
            </a:r>
            <a:endParaRPr lang="en-GB" sz="1200" dirty="0">
              <a:latin typeface="Aptos" panose="020B00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844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p" descr="Map of North America"/>
          <p:cNvSpPr>
            <a:spLocks noEditPoints="1"/>
          </p:cNvSpPr>
          <p:nvPr/>
        </p:nvSpPr>
        <p:spPr bwMode="auto">
          <a:xfrm>
            <a:off x="4473575" y="3175"/>
            <a:ext cx="771525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F33987-6305-4E2A-BF18-EF013ECE927B}" type="datetimeFigureOut">
              <a:rPr lang="en-US"/>
              <a:t>7/10/2024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 rtlCol="0"/>
          <a:lstStyle/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F33987-6305-4E2A-BF18-EF013ECE927B}" type="datetimeFigureOut">
              <a:rPr lang="en-US"/>
              <a:t>7/10/2024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F33987-6305-4E2A-BF18-EF013ECE927B}" type="datetimeFigureOut">
              <a:rPr lang="en-US"/>
              <a:t>7/10/2024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rtlCol="0" anchor="b">
            <a:normAutofit/>
          </a:bodyPr>
          <a:lstStyle>
            <a:lvl1pPr algn="l">
              <a:defRPr sz="4400" b="0" cap="all"/>
            </a:lvl1pPr>
          </a:lstStyle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rtlCol="0"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F33987-6305-4E2A-BF18-EF013ECE927B}" type="datetimeFigureOut">
              <a:rPr lang="en-US"/>
              <a:t>7/10/2024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F33987-6305-4E2A-BF18-EF013ECE927B}" type="datetimeFigureOut">
              <a:rPr lang="en-US"/>
              <a:t>7/10/2024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F33987-6305-4E2A-BF18-EF013ECE927B}" type="datetimeFigureOut">
              <a:rPr lang="en-US"/>
              <a:t>7/10/2024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F33987-6305-4E2A-BF18-EF013ECE927B}" type="datetimeFigureOut">
              <a:rPr lang="en-US"/>
              <a:t>7/10/2024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F33987-6305-4E2A-BF18-EF013ECE927B}" type="datetimeFigureOut">
              <a:rPr lang="en-US"/>
              <a:t>7/10/2024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/>
            </a:lvl1pPr>
          </a:lstStyle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F33987-6305-4E2A-BF18-EF013ECE927B}" type="datetimeFigureOut">
              <a:rPr lang="en-US"/>
              <a:t>7/10/2024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/>
            </a:lvl1pPr>
          </a:lstStyle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F33987-6305-4E2A-BF18-EF013ECE927B}" type="datetimeFigureOut">
              <a:rPr lang="en-US"/>
              <a:t>7/10/2024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DF33987-6305-4E2A-BF18-EF013ECE927B}" type="datetimeFigureOut">
              <a:rPr lang="en-US" smtClean="0"/>
              <a:pPr rtl="0"/>
              <a:t>7/10/2024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ogo for travel tide">
            <a:extLst>
              <a:ext uri="{FF2B5EF4-FFF2-40B4-BE49-F238E27FC236}">
                <a16:creationId xmlns:a16="http://schemas.microsoft.com/office/drawing/2014/main" id="{AC9EDA47-185E-108C-4C67-2C642360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48" y="1439748"/>
            <a:ext cx="5138564" cy="2069272"/>
          </a:xfrm>
          <a:prstGeom prst="rect">
            <a:avLst/>
          </a:prstGeom>
          <a:noFill/>
          <a:effectLst>
            <a:outerShdw blurRad="228600" dist="50800" dir="5400000" sx="91000" sy="91000" algn="ctr" rotWithShape="0">
              <a:srgbClr val="000000"/>
            </a:outerShdw>
            <a:reflection blurRad="139700" endPos="88000" dist="9525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8326" y="2708920"/>
            <a:ext cx="9753600" cy="1600201"/>
          </a:xfrm>
        </p:spPr>
        <p:txBody>
          <a:bodyPr rtlCol="0">
            <a:noAutofit/>
          </a:bodyPr>
          <a:lstStyle/>
          <a:p>
            <a:pPr algn="l"/>
            <a:br>
              <a:rPr lang="en-GB" sz="4800" b="0" i="0" u="none" strike="noStrike" baseline="0" dirty="0">
                <a:solidFill>
                  <a:srgbClr val="000000"/>
                </a:solidFill>
                <a:latin typeface="Arial Rounded MT Bold" panose="020F0704030504030204" pitchFamily="34" charset="0"/>
              </a:rPr>
            </a:br>
            <a:br>
              <a:rPr lang="en-US" altLang="zh-CN" sz="8800" b="0" i="0" u="none" strike="noStrike" baseline="0" dirty="0">
                <a:solidFill>
                  <a:srgbClr val="000000"/>
                </a:solidFill>
                <a:latin typeface="Arial Rounded MT Bold" panose="020F0704030504030204" pitchFamily="34" charset="0"/>
              </a:rPr>
            </a:br>
            <a:br>
              <a:rPr lang="en-GB" sz="4800" b="0" i="0" u="none" strike="noStrike" baseline="0" dirty="0">
                <a:solidFill>
                  <a:srgbClr val="000000"/>
                </a:solidFill>
                <a:latin typeface="Arial Rounded MT Bold" panose="020F0704030504030204" pitchFamily="34" charset="0"/>
              </a:rPr>
            </a:br>
            <a:r>
              <a:rPr lang="en-GB" sz="4800" b="0" i="0" u="none" strike="noStrike" baseline="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 </a:t>
            </a:r>
            <a:r>
              <a:rPr lang="en-GB" sz="4800" b="0" i="0" u="none" strike="noStrike" baseline="0" dirty="0">
                <a:solidFill>
                  <a:srgbClr val="37352E"/>
                </a:solidFill>
                <a:latin typeface="Arial Rounded MT Bold" panose="020F0704030504030204" pitchFamily="34" charset="0"/>
              </a:rPr>
              <a:t>Reward Program Analysis </a:t>
            </a:r>
            <a:endParaRPr lang="en-gb" sz="48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FC317-4BD6-850E-2147-999E9D63ECF4}"/>
              </a:ext>
            </a:extLst>
          </p:cNvPr>
          <p:cNvSpPr txBox="1"/>
          <p:nvPr/>
        </p:nvSpPr>
        <p:spPr>
          <a:xfrm>
            <a:off x="8254652" y="5661248"/>
            <a:ext cx="25202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600" dirty="0"/>
              <a:t>Presenter: Yunpeng Li</a:t>
            </a:r>
          </a:p>
          <a:p>
            <a:pPr>
              <a:lnSpc>
                <a:spcPct val="90000"/>
              </a:lnSpc>
            </a:pPr>
            <a:r>
              <a:rPr lang="en-GB" sz="1600" dirty="0"/>
              <a:t>Men</a:t>
            </a:r>
            <a:r>
              <a:rPr lang="en-US" altLang="zh-CN" sz="1600" dirty="0"/>
              <a:t>tor: Mert Topcu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logo for travel tide">
            <a:extLst>
              <a:ext uri="{FF2B5EF4-FFF2-40B4-BE49-F238E27FC236}">
                <a16:creationId xmlns:a16="http://schemas.microsoft.com/office/drawing/2014/main" id="{66774F5E-FF5D-A91C-087D-4C5015C9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23DA1C-FE82-9283-FAC6-41F959588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28" y="952489"/>
            <a:ext cx="6267167" cy="4177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8DA768-75B3-E23E-741D-8CFBA976E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937" y="952489"/>
            <a:ext cx="3994320" cy="417706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5F83AAC-002B-5CBC-6FF2-F1E3378B30DE}"/>
              </a:ext>
            </a:extLst>
          </p:cNvPr>
          <p:cNvSpPr txBox="1"/>
          <p:nvPr/>
        </p:nvSpPr>
        <p:spPr>
          <a:xfrm>
            <a:off x="1808719" y="197989"/>
            <a:ext cx="8571385" cy="594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600" dirty="0">
                <a:latin typeface="Aptos" panose="020B0004020202020204" pitchFamily="34" charset="0"/>
              </a:rPr>
              <a:t>Group 2: </a:t>
            </a:r>
            <a:r>
              <a:rPr lang="en-GB" sz="3600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Families with Children (AGE &lt; 50)</a:t>
            </a:r>
            <a:endParaRPr lang="en-GB" sz="3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754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logo for travel tide">
            <a:extLst>
              <a:ext uri="{FF2B5EF4-FFF2-40B4-BE49-F238E27FC236}">
                <a16:creationId xmlns:a16="http://schemas.microsoft.com/office/drawing/2014/main" id="{66774F5E-FF5D-A91C-087D-4C5015C9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23DA1C-FE82-9283-FAC6-41F959588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28" y="952489"/>
            <a:ext cx="6267167" cy="417706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5F83AAC-002B-5CBC-6FF2-F1E3378B30DE}"/>
              </a:ext>
            </a:extLst>
          </p:cNvPr>
          <p:cNvSpPr txBox="1"/>
          <p:nvPr/>
        </p:nvSpPr>
        <p:spPr>
          <a:xfrm>
            <a:off x="1808719" y="197989"/>
            <a:ext cx="8571385" cy="594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600" dirty="0">
                <a:latin typeface="Aptos" panose="020B0004020202020204" pitchFamily="34" charset="0"/>
              </a:rPr>
              <a:t>Group 2: </a:t>
            </a:r>
            <a:r>
              <a:rPr lang="en-GB" sz="3600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Families with Children (AGE &lt; 50)</a:t>
            </a:r>
            <a:endParaRPr lang="en-GB" sz="3600" dirty="0">
              <a:latin typeface="Aptos" panose="020B00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62A3B0-D5AB-4DBD-F186-9667A78CEA62}"/>
              </a:ext>
            </a:extLst>
          </p:cNvPr>
          <p:cNvSpPr txBox="1"/>
          <p:nvPr/>
        </p:nvSpPr>
        <p:spPr>
          <a:xfrm>
            <a:off x="8038628" y="1268760"/>
            <a:ext cx="3049233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trike="sngStrike" dirty="0"/>
              <a:t>Where to eat?</a:t>
            </a:r>
          </a:p>
          <a:p>
            <a:pPr>
              <a:lnSpc>
                <a:spcPct val="90000"/>
              </a:lnSpc>
            </a:pPr>
            <a:r>
              <a:rPr lang="en-GB" sz="3200" strike="sngStrike" dirty="0"/>
              <a:t>What to eat?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FBC156-3A22-A795-3396-B080400DB39A}"/>
              </a:ext>
            </a:extLst>
          </p:cNvPr>
          <p:cNvSpPr txBox="1"/>
          <p:nvPr/>
        </p:nvSpPr>
        <p:spPr>
          <a:xfrm>
            <a:off x="7204265" y="3041022"/>
            <a:ext cx="471795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dirty="0"/>
              <a:t>Perk</a:t>
            </a:r>
            <a:r>
              <a:rPr lang="zh-CN" altLang="en-US" sz="3200" dirty="0"/>
              <a:t>：</a:t>
            </a:r>
            <a:r>
              <a:rPr lang="en-GB" altLang="zh-CN" sz="3200" dirty="0"/>
              <a:t>Free Hotel Meals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505440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logo for travel tide">
            <a:extLst>
              <a:ext uri="{FF2B5EF4-FFF2-40B4-BE49-F238E27FC236}">
                <a16:creationId xmlns:a16="http://schemas.microsoft.com/office/drawing/2014/main" id="{66774F5E-FF5D-A91C-087D-4C5015C9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D0F50B-3C20-FD1E-3DC1-C1CAD5F79A40}"/>
              </a:ext>
            </a:extLst>
          </p:cNvPr>
          <p:cNvSpPr txBox="1"/>
          <p:nvPr/>
        </p:nvSpPr>
        <p:spPr>
          <a:xfrm>
            <a:off x="1116735" y="2967335"/>
            <a:ext cx="10153229" cy="928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6000" dirty="0">
                <a:latin typeface="Aptos" panose="020B0004020202020204" pitchFamily="34" charset="0"/>
              </a:rPr>
              <a:t>Group 3: </a:t>
            </a:r>
            <a:r>
              <a:rPr lang="en-GB" sz="6000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Economic Hotspots</a:t>
            </a:r>
            <a:endParaRPr lang="en-GB" sz="60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486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logo for travel tide">
            <a:extLst>
              <a:ext uri="{FF2B5EF4-FFF2-40B4-BE49-F238E27FC236}">
                <a16:creationId xmlns:a16="http://schemas.microsoft.com/office/drawing/2014/main" id="{66774F5E-FF5D-A91C-087D-4C5015C9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B7C18-7428-367A-5CC8-616FEDCBE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027" y="933479"/>
            <a:ext cx="6852769" cy="465350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433762-5647-A9E3-4003-E91EBA9AA7E0}"/>
              </a:ext>
            </a:extLst>
          </p:cNvPr>
          <p:cNvSpPr txBox="1"/>
          <p:nvPr/>
        </p:nvSpPr>
        <p:spPr>
          <a:xfrm>
            <a:off x="3075123" y="334230"/>
            <a:ext cx="6038576" cy="594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600" dirty="0">
                <a:latin typeface="Aptos" panose="020B0004020202020204" pitchFamily="34" charset="0"/>
              </a:rPr>
              <a:t>Group 3: </a:t>
            </a:r>
            <a:r>
              <a:rPr lang="en-GB" sz="3600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Economic Hotspots</a:t>
            </a:r>
            <a:endParaRPr lang="en-GB" sz="3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043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logo for travel tide">
            <a:extLst>
              <a:ext uri="{FF2B5EF4-FFF2-40B4-BE49-F238E27FC236}">
                <a16:creationId xmlns:a16="http://schemas.microsoft.com/office/drawing/2014/main" id="{66774F5E-FF5D-A91C-087D-4C5015C9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707BFE-32F1-3E19-85D6-DB2FC7553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557" y="1161427"/>
            <a:ext cx="4078180" cy="4187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543BB7-F93E-5E11-930E-87913DDA1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144" y="1161427"/>
            <a:ext cx="6280834" cy="418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00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logo for travel tide">
            <a:extLst>
              <a:ext uri="{FF2B5EF4-FFF2-40B4-BE49-F238E27FC236}">
                <a16:creationId xmlns:a16="http://schemas.microsoft.com/office/drawing/2014/main" id="{66774F5E-FF5D-A91C-087D-4C5015C9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D5E8D6-09E6-0C3D-D628-1FE24B62F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383" y="2153704"/>
            <a:ext cx="6952056" cy="25505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D7CB310-66EC-467A-5A46-3484BBBDE017}"/>
              </a:ext>
            </a:extLst>
          </p:cNvPr>
          <p:cNvSpPr txBox="1"/>
          <p:nvPr/>
        </p:nvSpPr>
        <p:spPr>
          <a:xfrm>
            <a:off x="4187992" y="1358422"/>
            <a:ext cx="3812839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Perk: Exclusive Discounts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705686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logo for travel tide">
            <a:extLst>
              <a:ext uri="{FF2B5EF4-FFF2-40B4-BE49-F238E27FC236}">
                <a16:creationId xmlns:a16="http://schemas.microsoft.com/office/drawing/2014/main" id="{66774F5E-FF5D-A91C-087D-4C5015C9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D0F50B-3C20-FD1E-3DC1-C1CAD5F79A40}"/>
              </a:ext>
            </a:extLst>
          </p:cNvPr>
          <p:cNvSpPr txBox="1"/>
          <p:nvPr/>
        </p:nvSpPr>
        <p:spPr>
          <a:xfrm>
            <a:off x="1677529" y="2276872"/>
            <a:ext cx="8833765" cy="1759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6000" dirty="0">
                <a:latin typeface="Aptos" panose="020B0004020202020204" pitchFamily="34" charset="0"/>
              </a:rPr>
              <a:t>Group 4: </a:t>
            </a:r>
            <a:r>
              <a:rPr lang="en-GB" sz="6000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Adults Under 50 </a:t>
            </a:r>
          </a:p>
          <a:p>
            <a:pPr>
              <a:lnSpc>
                <a:spcPct val="90000"/>
              </a:lnSpc>
            </a:pPr>
            <a:r>
              <a:rPr lang="en-GB" sz="6000" dirty="0"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GB" sz="6000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without Children</a:t>
            </a:r>
            <a:endParaRPr lang="en-GB" sz="60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990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logo for travel tide">
            <a:extLst>
              <a:ext uri="{FF2B5EF4-FFF2-40B4-BE49-F238E27FC236}">
                <a16:creationId xmlns:a16="http://schemas.microsoft.com/office/drawing/2014/main" id="{66774F5E-FF5D-A91C-087D-4C5015C9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9C939F-D600-0EBE-4B43-A7F2AAE08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062" y="1396985"/>
            <a:ext cx="4028897" cy="43696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801EF9-2C06-04B2-4EBE-1C6F16384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868" y="1396985"/>
            <a:ext cx="6061409" cy="40640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26C2659-4FBC-C7E4-B536-BF7A92E93E72}"/>
              </a:ext>
            </a:extLst>
          </p:cNvPr>
          <p:cNvSpPr txBox="1"/>
          <p:nvPr/>
        </p:nvSpPr>
        <p:spPr>
          <a:xfrm>
            <a:off x="3406048" y="314440"/>
            <a:ext cx="5376728" cy="1092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600" dirty="0">
                <a:latin typeface="Aptos" panose="020B0004020202020204" pitchFamily="34" charset="0"/>
              </a:rPr>
              <a:t>Group 4: </a:t>
            </a:r>
            <a:r>
              <a:rPr lang="en-GB" sz="3600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Adults Under 50 </a:t>
            </a:r>
          </a:p>
          <a:p>
            <a:pPr>
              <a:lnSpc>
                <a:spcPct val="90000"/>
              </a:lnSpc>
            </a:pPr>
            <a:r>
              <a:rPr lang="en-GB" sz="3600" dirty="0"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GB" sz="3600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without Children</a:t>
            </a:r>
            <a:endParaRPr lang="en-GB" sz="3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278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logo for travel tide">
            <a:extLst>
              <a:ext uri="{FF2B5EF4-FFF2-40B4-BE49-F238E27FC236}">
                <a16:creationId xmlns:a16="http://schemas.microsoft.com/office/drawing/2014/main" id="{66774F5E-FF5D-A91C-087D-4C5015C9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801EF9-2C06-04B2-4EBE-1C6F16384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68" y="1396985"/>
            <a:ext cx="6061409" cy="40640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26C2659-4FBC-C7E4-B536-BF7A92E93E72}"/>
              </a:ext>
            </a:extLst>
          </p:cNvPr>
          <p:cNvSpPr txBox="1"/>
          <p:nvPr/>
        </p:nvSpPr>
        <p:spPr>
          <a:xfrm>
            <a:off x="3406048" y="314440"/>
            <a:ext cx="5376728" cy="1092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600" dirty="0">
                <a:latin typeface="Aptos" panose="020B0004020202020204" pitchFamily="34" charset="0"/>
              </a:rPr>
              <a:t>Group 4: </a:t>
            </a:r>
            <a:r>
              <a:rPr lang="en-GB" sz="3600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Adults Under 50 </a:t>
            </a:r>
          </a:p>
          <a:p>
            <a:pPr>
              <a:lnSpc>
                <a:spcPct val="90000"/>
              </a:lnSpc>
            </a:pPr>
            <a:r>
              <a:rPr lang="en-GB" sz="3600" dirty="0"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GB" sz="3600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without Children</a:t>
            </a:r>
            <a:endParaRPr lang="en-GB" sz="3600" dirty="0">
              <a:latin typeface="Aptos" panose="020B00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77E7DB-EE37-A6D6-F3D9-A0BD306D9171}"/>
              </a:ext>
            </a:extLst>
          </p:cNvPr>
          <p:cNvSpPr txBox="1"/>
          <p:nvPr/>
        </p:nvSpPr>
        <p:spPr>
          <a:xfrm>
            <a:off x="7773540" y="1772816"/>
            <a:ext cx="3254417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3200" dirty="0"/>
              <a:t>Open-minded !</a:t>
            </a:r>
          </a:p>
          <a:p>
            <a:pPr algn="ctr">
              <a:lnSpc>
                <a:spcPct val="90000"/>
              </a:lnSpc>
            </a:pPr>
            <a:r>
              <a:rPr lang="en-GB" sz="3200" dirty="0"/>
              <a:t>Free-spirited !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30E404-A794-3859-0821-D8BB4B2F2BB4}"/>
              </a:ext>
            </a:extLst>
          </p:cNvPr>
          <p:cNvSpPr txBox="1"/>
          <p:nvPr/>
        </p:nvSpPr>
        <p:spPr>
          <a:xfrm>
            <a:off x="7307065" y="3681724"/>
            <a:ext cx="418736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Perk: No Cancellation Fees</a:t>
            </a:r>
          </a:p>
        </p:txBody>
      </p:sp>
    </p:spTree>
    <p:extLst>
      <p:ext uri="{BB962C8B-B14F-4D97-AF65-F5344CB8AC3E}">
        <p14:creationId xmlns:p14="http://schemas.microsoft.com/office/powerpoint/2010/main" val="415315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logo for travel tide">
            <a:extLst>
              <a:ext uri="{FF2B5EF4-FFF2-40B4-BE49-F238E27FC236}">
                <a16:creationId xmlns:a16="http://schemas.microsoft.com/office/drawing/2014/main" id="{66774F5E-FF5D-A91C-087D-4C5015C9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D0F50B-3C20-FD1E-3DC1-C1CAD5F79A40}"/>
              </a:ext>
            </a:extLst>
          </p:cNvPr>
          <p:cNvSpPr txBox="1"/>
          <p:nvPr/>
        </p:nvSpPr>
        <p:spPr>
          <a:xfrm>
            <a:off x="1017797" y="2964642"/>
            <a:ext cx="10153229" cy="928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6000" dirty="0">
                <a:latin typeface="Aptos" panose="020B0004020202020204" pitchFamily="34" charset="0"/>
              </a:rPr>
              <a:t>Group 5: </a:t>
            </a:r>
            <a:r>
              <a:rPr lang="en-GB" sz="6000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Adults 50 and Older</a:t>
            </a:r>
            <a:endParaRPr lang="en-GB" sz="60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21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for travel tide">
            <a:extLst>
              <a:ext uri="{FF2B5EF4-FFF2-40B4-BE49-F238E27FC236}">
                <a16:creationId xmlns:a16="http://schemas.microsoft.com/office/drawing/2014/main" id="{696AD397-C6A3-98E5-ECF5-E047E9AA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72950903-12BB-A110-0AB6-915EB24D4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28" y="692696"/>
            <a:ext cx="8064896" cy="4196479"/>
          </a:xfrm>
          <a:prstGeom prst="rect">
            <a:avLst/>
          </a:prstGeom>
        </p:spPr>
      </p:pic>
      <p:pic>
        <p:nvPicPr>
          <p:cNvPr id="1030" name="Picture 6" descr="Kashmir Image 3">
            <a:extLst>
              <a:ext uri="{FF2B5EF4-FFF2-40B4-BE49-F238E27FC236}">
                <a16:creationId xmlns:a16="http://schemas.microsoft.com/office/drawing/2014/main" id="{5D4318EC-0B13-9B10-BE58-41113390D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029" y="4365104"/>
            <a:ext cx="3944970" cy="221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logo for travel tide">
            <a:extLst>
              <a:ext uri="{FF2B5EF4-FFF2-40B4-BE49-F238E27FC236}">
                <a16:creationId xmlns:a16="http://schemas.microsoft.com/office/drawing/2014/main" id="{66774F5E-FF5D-A91C-087D-4C5015C9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5C17F-0DEB-966E-9F72-056651DA6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620" y="1027027"/>
            <a:ext cx="3717558" cy="4559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3123C-53DA-2414-B55F-1D8A98171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828" y="1271013"/>
            <a:ext cx="7505949" cy="395313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461CED0-FDD5-123E-3722-BBA768E77248}"/>
              </a:ext>
            </a:extLst>
          </p:cNvPr>
          <p:cNvSpPr txBox="1"/>
          <p:nvPr/>
        </p:nvSpPr>
        <p:spPr>
          <a:xfrm>
            <a:off x="3082241" y="458801"/>
            <a:ext cx="6024341" cy="594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600" dirty="0">
                <a:latin typeface="Aptos" panose="020B0004020202020204" pitchFamily="34" charset="0"/>
              </a:rPr>
              <a:t>Group 4: </a:t>
            </a:r>
            <a:r>
              <a:rPr lang="en-GB" sz="3600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Adults 50 and Older</a:t>
            </a:r>
            <a:endParaRPr lang="en-GB" sz="3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805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logo for travel tide">
            <a:extLst>
              <a:ext uri="{FF2B5EF4-FFF2-40B4-BE49-F238E27FC236}">
                <a16:creationId xmlns:a16="http://schemas.microsoft.com/office/drawing/2014/main" id="{66774F5E-FF5D-A91C-087D-4C5015C9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3123C-53DA-2414-B55F-1D8A98171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28" y="1271013"/>
            <a:ext cx="7505949" cy="395313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461CED0-FDD5-123E-3722-BBA768E77248}"/>
              </a:ext>
            </a:extLst>
          </p:cNvPr>
          <p:cNvSpPr txBox="1"/>
          <p:nvPr/>
        </p:nvSpPr>
        <p:spPr>
          <a:xfrm>
            <a:off x="3082241" y="458801"/>
            <a:ext cx="6024341" cy="594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600" dirty="0">
                <a:latin typeface="Aptos" panose="020B0004020202020204" pitchFamily="34" charset="0"/>
              </a:rPr>
              <a:t>Group 5: </a:t>
            </a:r>
            <a:r>
              <a:rPr lang="en-GB" sz="3600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Adults 50 and Older</a:t>
            </a:r>
            <a:endParaRPr lang="en-GB" sz="3600" dirty="0">
              <a:latin typeface="Aptos" panose="020B00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1F2528-6327-AB2D-EB49-5DACA11E5CBC}"/>
              </a:ext>
            </a:extLst>
          </p:cNvPr>
          <p:cNvSpPr txBox="1"/>
          <p:nvPr/>
        </p:nvSpPr>
        <p:spPr>
          <a:xfrm>
            <a:off x="8542684" y="1786014"/>
            <a:ext cx="2808313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Perk: </a:t>
            </a:r>
          </a:p>
          <a:p>
            <a:pPr>
              <a:lnSpc>
                <a:spcPct val="90000"/>
              </a:lnSpc>
            </a:pPr>
            <a:r>
              <a:rPr lang="en-GB" sz="2800" dirty="0"/>
              <a:t>One Free Hotel </a:t>
            </a:r>
          </a:p>
          <a:p>
            <a:pPr>
              <a:lnSpc>
                <a:spcPct val="90000"/>
              </a:lnSpc>
            </a:pPr>
            <a:r>
              <a:rPr lang="en-GB" sz="2800" dirty="0"/>
              <a:t>Night with </a:t>
            </a:r>
          </a:p>
          <a:p>
            <a:pPr>
              <a:lnSpc>
                <a:spcPct val="90000"/>
              </a:lnSpc>
            </a:pPr>
            <a:r>
              <a:rPr lang="en-GB" sz="2800" dirty="0"/>
              <a:t>Flight Booking</a:t>
            </a:r>
          </a:p>
        </p:txBody>
      </p:sp>
    </p:spTree>
    <p:extLst>
      <p:ext uri="{BB962C8B-B14F-4D97-AF65-F5344CB8AC3E}">
        <p14:creationId xmlns:p14="http://schemas.microsoft.com/office/powerpoint/2010/main" val="1918080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logo for travel tide">
            <a:extLst>
              <a:ext uri="{FF2B5EF4-FFF2-40B4-BE49-F238E27FC236}">
                <a16:creationId xmlns:a16="http://schemas.microsoft.com/office/drawing/2014/main" id="{66774F5E-FF5D-A91C-087D-4C5015C9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5EAC8D8-1C5E-E0F6-D2B3-5CEF74913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179" y="757053"/>
            <a:ext cx="6206465" cy="482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06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logo for travel tide">
            <a:extLst>
              <a:ext uri="{FF2B5EF4-FFF2-40B4-BE49-F238E27FC236}">
                <a16:creationId xmlns:a16="http://schemas.microsoft.com/office/drawing/2014/main" id="{66774F5E-FF5D-A91C-087D-4C5015C9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976437F-4721-825A-AC1F-C8FBBD65B7F2}"/>
              </a:ext>
            </a:extLst>
          </p:cNvPr>
          <p:cNvSpPr txBox="1"/>
          <p:nvPr/>
        </p:nvSpPr>
        <p:spPr>
          <a:xfrm>
            <a:off x="-3020928" y="2060848"/>
            <a:ext cx="18230679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5400" dirty="0">
                <a:latin typeface="Algerian" panose="04020705040A02060702" pitchFamily="82" charset="0"/>
              </a:rPr>
              <a:t>Thank you </a:t>
            </a:r>
          </a:p>
          <a:p>
            <a:pPr algn="ctr">
              <a:lnSpc>
                <a:spcPct val="90000"/>
              </a:lnSpc>
            </a:pPr>
            <a:r>
              <a:rPr lang="en-US" altLang="zh-CN" sz="5400" dirty="0">
                <a:latin typeface="Algerian" panose="04020705040A02060702" pitchFamily="82" charset="0"/>
              </a:rPr>
              <a:t>for your attention!</a:t>
            </a:r>
            <a:endParaRPr lang="en-GB" sz="5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013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logo for travel tide">
            <a:extLst>
              <a:ext uri="{FF2B5EF4-FFF2-40B4-BE49-F238E27FC236}">
                <a16:creationId xmlns:a16="http://schemas.microsoft.com/office/drawing/2014/main" id="{66774F5E-FF5D-A91C-087D-4C5015C9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976437F-4721-825A-AC1F-C8FBBD65B7F2}"/>
              </a:ext>
            </a:extLst>
          </p:cNvPr>
          <p:cNvSpPr txBox="1"/>
          <p:nvPr/>
        </p:nvSpPr>
        <p:spPr>
          <a:xfrm>
            <a:off x="-3020928" y="2060848"/>
            <a:ext cx="18230679" cy="1948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5400" dirty="0">
                <a:latin typeface="Algerian" panose="04020705040A02060702" pitchFamily="82" charset="0"/>
              </a:rPr>
              <a:t>Thank you !</a:t>
            </a:r>
          </a:p>
          <a:p>
            <a:pPr algn="ctr">
              <a:lnSpc>
                <a:spcPct val="90000"/>
              </a:lnSpc>
            </a:pPr>
            <a:r>
              <a:rPr lang="en-US" altLang="zh-CN" sz="8000" dirty="0" err="1">
                <a:latin typeface="Algerian" panose="04020705040A02060702" pitchFamily="82" charset="0"/>
              </a:rPr>
              <a:t>mERT</a:t>
            </a:r>
            <a:r>
              <a:rPr lang="en-GB" altLang="zh-CN" sz="8000" dirty="0">
                <a:latin typeface="Algerian" panose="04020705040A02060702" pitchFamily="82" charset="0"/>
              </a:rPr>
              <a:t> &amp; </a:t>
            </a:r>
            <a:r>
              <a:rPr lang="en-US" altLang="zh-CN" sz="8000" dirty="0" err="1">
                <a:latin typeface="Algerian" panose="04020705040A02060702" pitchFamily="82" charset="0"/>
              </a:rPr>
              <a:t>Thimo</a:t>
            </a:r>
            <a:endParaRPr lang="en-US" altLang="zh-CN" sz="8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62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>
            <a:extLst>
              <a:ext uri="{FF2B5EF4-FFF2-40B4-BE49-F238E27FC236}">
                <a16:creationId xmlns:a16="http://schemas.microsoft.com/office/drawing/2014/main" id="{51C80253-02C4-CF93-AEAF-A95EDE329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28" y="692696"/>
            <a:ext cx="8064896" cy="4196478"/>
          </a:xfrm>
          <a:prstGeom prst="rect">
            <a:avLst/>
          </a:prstGeom>
        </p:spPr>
      </p:pic>
      <p:pic>
        <p:nvPicPr>
          <p:cNvPr id="1026" name="Picture 2" descr="logo for travel tide">
            <a:extLst>
              <a:ext uri="{FF2B5EF4-FFF2-40B4-BE49-F238E27FC236}">
                <a16:creationId xmlns:a16="http://schemas.microsoft.com/office/drawing/2014/main" id="{696AD397-C6A3-98E5-ECF5-E047E9AA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pic>
        <p:nvPicPr>
          <p:cNvPr id="1030" name="Picture 6" descr="Kashmir Image 3">
            <a:extLst>
              <a:ext uri="{FF2B5EF4-FFF2-40B4-BE49-F238E27FC236}">
                <a16:creationId xmlns:a16="http://schemas.microsoft.com/office/drawing/2014/main" id="{5D4318EC-0B13-9B10-BE58-41113390D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029" y="4365104"/>
            <a:ext cx="3944970" cy="221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37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for travel tide">
            <a:extLst>
              <a:ext uri="{FF2B5EF4-FFF2-40B4-BE49-F238E27FC236}">
                <a16:creationId xmlns:a16="http://schemas.microsoft.com/office/drawing/2014/main" id="{696AD397-C6A3-98E5-ECF5-E047E9AA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pic>
        <p:nvPicPr>
          <p:cNvPr id="1030" name="Picture 6" descr="Kashmir Image 3">
            <a:extLst>
              <a:ext uri="{FF2B5EF4-FFF2-40B4-BE49-F238E27FC236}">
                <a16:creationId xmlns:a16="http://schemas.microsoft.com/office/drawing/2014/main" id="{5D4318EC-0B13-9B10-BE58-41113390D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029" y="4365104"/>
            <a:ext cx="3944970" cy="221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1064244-2E28-F629-FFFA-A4E1C4BEBD1E}"/>
              </a:ext>
            </a:extLst>
          </p:cNvPr>
          <p:cNvGrpSpPr/>
          <p:nvPr/>
        </p:nvGrpSpPr>
        <p:grpSpPr>
          <a:xfrm>
            <a:off x="1531515" y="139077"/>
            <a:ext cx="7515225" cy="5305425"/>
            <a:chOff x="850707" y="139077"/>
            <a:chExt cx="7515225" cy="530542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58A6E8D-700D-E971-6381-77317B5A1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0707" y="139077"/>
              <a:ext cx="7515225" cy="2124075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92CF95D-7F43-21AF-735F-0746F58A5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0707" y="2263152"/>
              <a:ext cx="6429375" cy="318135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3567D7F-BD92-79A0-DCEE-144238C2B3C2}"/>
                </a:ext>
              </a:extLst>
            </p:cNvPr>
            <p:cNvSpPr txBox="1"/>
            <p:nvPr/>
          </p:nvSpPr>
          <p:spPr>
            <a:xfrm>
              <a:off x="6598468" y="476672"/>
              <a:ext cx="864096" cy="244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1100" b="1" dirty="0"/>
                <a:t>2023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1896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for travel tide">
            <a:extLst>
              <a:ext uri="{FF2B5EF4-FFF2-40B4-BE49-F238E27FC236}">
                <a16:creationId xmlns:a16="http://schemas.microsoft.com/office/drawing/2014/main" id="{696AD397-C6A3-98E5-ECF5-E047E9AA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pic>
        <p:nvPicPr>
          <p:cNvPr id="1030" name="Picture 6" descr="Kashmir Image 3">
            <a:extLst>
              <a:ext uri="{FF2B5EF4-FFF2-40B4-BE49-F238E27FC236}">
                <a16:creationId xmlns:a16="http://schemas.microsoft.com/office/drawing/2014/main" id="{5D4318EC-0B13-9B10-BE58-41113390D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029" y="4365104"/>
            <a:ext cx="3944970" cy="221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D43AF79-951E-42BA-3B90-8B4882E34E0E}"/>
              </a:ext>
            </a:extLst>
          </p:cNvPr>
          <p:cNvSpPr txBox="1"/>
          <p:nvPr/>
        </p:nvSpPr>
        <p:spPr>
          <a:xfrm>
            <a:off x="2107926" y="532861"/>
            <a:ext cx="6155852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altLang="zh-CN" sz="5400" b="1" dirty="0"/>
              <a:t>Grouping method</a:t>
            </a:r>
            <a:endParaRPr lang="en-GB" sz="5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5FB7F3-4E70-9DCC-102F-ECFECDBD8DC0}"/>
              </a:ext>
            </a:extLst>
          </p:cNvPr>
          <p:cNvSpPr txBox="1"/>
          <p:nvPr/>
        </p:nvSpPr>
        <p:spPr>
          <a:xfrm>
            <a:off x="4458730" y="1827373"/>
            <a:ext cx="1454244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800" dirty="0"/>
              <a:t>Age</a:t>
            </a:r>
            <a:endParaRPr lang="en-GB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B8DA3A-B039-59A0-D90B-28D1D1B0ABFA}"/>
              </a:ext>
            </a:extLst>
          </p:cNvPr>
          <p:cNvSpPr txBox="1"/>
          <p:nvPr/>
        </p:nvSpPr>
        <p:spPr>
          <a:xfrm>
            <a:off x="2236968" y="2733577"/>
            <a:ext cx="5897768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800" dirty="0"/>
              <a:t>Family composition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EC31A2-005F-6C66-0651-5217BCDDA93E}"/>
              </a:ext>
            </a:extLst>
          </p:cNvPr>
          <p:cNvSpPr txBox="1"/>
          <p:nvPr/>
        </p:nvSpPr>
        <p:spPr>
          <a:xfrm>
            <a:off x="3168312" y="3639781"/>
            <a:ext cx="4035079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800" dirty="0"/>
              <a:t>User location</a:t>
            </a:r>
          </a:p>
        </p:txBody>
      </p:sp>
    </p:spTree>
    <p:extLst>
      <p:ext uri="{BB962C8B-B14F-4D97-AF65-F5344CB8AC3E}">
        <p14:creationId xmlns:p14="http://schemas.microsoft.com/office/powerpoint/2010/main" val="3414227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logo for travel tide">
            <a:extLst>
              <a:ext uri="{FF2B5EF4-FFF2-40B4-BE49-F238E27FC236}">
                <a16:creationId xmlns:a16="http://schemas.microsoft.com/office/drawing/2014/main" id="{66774F5E-FF5D-A91C-087D-4C5015C9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D0F50B-3C20-FD1E-3DC1-C1CAD5F79A40}"/>
              </a:ext>
            </a:extLst>
          </p:cNvPr>
          <p:cNvSpPr txBox="1"/>
          <p:nvPr/>
        </p:nvSpPr>
        <p:spPr>
          <a:xfrm>
            <a:off x="1116735" y="2967335"/>
            <a:ext cx="9955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6000" dirty="0">
                <a:latin typeface="Aptos" panose="020B0004020202020204" pitchFamily="34" charset="0"/>
              </a:rPr>
              <a:t>Group 1: </a:t>
            </a:r>
            <a:r>
              <a:rPr lang="en-GB" sz="6000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Potential New Users</a:t>
            </a:r>
            <a:endParaRPr lang="en-GB" sz="60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6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logo for travel tide">
            <a:extLst>
              <a:ext uri="{FF2B5EF4-FFF2-40B4-BE49-F238E27FC236}">
                <a16:creationId xmlns:a16="http://schemas.microsoft.com/office/drawing/2014/main" id="{66774F5E-FF5D-A91C-087D-4C5015C9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84EB7D-EC87-3673-C73C-DB882A2C5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451" y="1374473"/>
            <a:ext cx="3900334" cy="4109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D675AC-E1BD-B605-8457-BC57B7CB0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9916" y="1374472"/>
            <a:ext cx="4118416" cy="410905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D661BCA-16E4-F1B7-CF58-FBA9E6FBF1BA}"/>
              </a:ext>
            </a:extLst>
          </p:cNvPr>
          <p:cNvSpPr txBox="1"/>
          <p:nvPr/>
        </p:nvSpPr>
        <p:spPr>
          <a:xfrm>
            <a:off x="2738149" y="476672"/>
            <a:ext cx="6020366" cy="594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600" dirty="0">
                <a:latin typeface="Aptos" panose="020B0004020202020204" pitchFamily="34" charset="0"/>
              </a:rPr>
              <a:t>Group 1: </a:t>
            </a:r>
            <a:r>
              <a:rPr lang="en-GB" sz="3600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Potential New Users</a:t>
            </a:r>
            <a:endParaRPr lang="en-GB" sz="3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435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logo for travel tide">
            <a:extLst>
              <a:ext uri="{FF2B5EF4-FFF2-40B4-BE49-F238E27FC236}">
                <a16:creationId xmlns:a16="http://schemas.microsoft.com/office/drawing/2014/main" id="{66774F5E-FF5D-A91C-087D-4C5015C9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D675AC-E1BD-B605-8457-BC57B7CB0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916" y="1374472"/>
            <a:ext cx="4118416" cy="410905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D661BCA-16E4-F1B7-CF58-FBA9E6FBF1BA}"/>
              </a:ext>
            </a:extLst>
          </p:cNvPr>
          <p:cNvSpPr txBox="1"/>
          <p:nvPr/>
        </p:nvSpPr>
        <p:spPr>
          <a:xfrm>
            <a:off x="2738149" y="476672"/>
            <a:ext cx="6020366" cy="594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600" dirty="0">
                <a:latin typeface="Aptos" panose="020B0004020202020204" pitchFamily="34" charset="0"/>
              </a:rPr>
              <a:t>Group 1: </a:t>
            </a:r>
            <a:r>
              <a:rPr lang="en-GB" sz="3600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Potential New Users</a:t>
            </a:r>
            <a:endParaRPr lang="en-GB" sz="3600" dirty="0">
              <a:latin typeface="Aptos" panose="020B00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6F0769-0410-7D7E-6817-9CE000D93FD2}"/>
              </a:ext>
            </a:extLst>
          </p:cNvPr>
          <p:cNvSpPr txBox="1"/>
          <p:nvPr/>
        </p:nvSpPr>
        <p:spPr>
          <a:xfrm>
            <a:off x="7352253" y="1685967"/>
            <a:ext cx="2812524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4400" dirty="0">
                <a:latin typeface="Algerian" panose="04020705040A02060702" pitchFamily="82" charset="0"/>
              </a:rPr>
              <a:t>From 0 </a:t>
            </a:r>
          </a:p>
          <a:p>
            <a:pPr algn="ctr">
              <a:lnSpc>
                <a:spcPct val="90000"/>
              </a:lnSpc>
            </a:pPr>
            <a:r>
              <a:rPr lang="en-GB" sz="4400" dirty="0">
                <a:latin typeface="Algerian" panose="04020705040A02060702" pitchFamily="82" charset="0"/>
              </a:rPr>
              <a:t>TO 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CDFC3B-8602-C17E-DDD9-C43121098C24}"/>
              </a:ext>
            </a:extLst>
          </p:cNvPr>
          <p:cNvSpPr txBox="1"/>
          <p:nvPr/>
        </p:nvSpPr>
        <p:spPr>
          <a:xfrm>
            <a:off x="5801808" y="3841317"/>
            <a:ext cx="591341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dirty="0"/>
              <a:t>Perk: </a:t>
            </a:r>
            <a:r>
              <a:rPr lang="en-GB" sz="32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10% Discount on First Order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63965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logo for travel tide">
            <a:extLst>
              <a:ext uri="{FF2B5EF4-FFF2-40B4-BE49-F238E27FC236}">
                <a16:creationId xmlns:a16="http://schemas.microsoft.com/office/drawing/2014/main" id="{66774F5E-FF5D-A91C-087D-4C5015C9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5586987"/>
            <a:ext cx="2474268" cy="99637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  <a:reflection stA="99000" endPos="0" dist="50800" dir="5400000" sy="-100000" algn="bl" rotWithShape="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D0F50B-3C20-FD1E-3DC1-C1CAD5F79A40}"/>
              </a:ext>
            </a:extLst>
          </p:cNvPr>
          <p:cNvSpPr txBox="1"/>
          <p:nvPr/>
        </p:nvSpPr>
        <p:spPr>
          <a:xfrm>
            <a:off x="720152" y="2549144"/>
            <a:ext cx="10748520" cy="1759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6000" dirty="0">
                <a:latin typeface="Aptos" panose="020B0004020202020204" pitchFamily="34" charset="0"/>
              </a:rPr>
              <a:t>Group 2: </a:t>
            </a:r>
            <a:r>
              <a:rPr lang="en-GB" sz="6000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Families with Children </a:t>
            </a:r>
          </a:p>
          <a:p>
            <a:pPr>
              <a:lnSpc>
                <a:spcPct val="90000"/>
              </a:lnSpc>
            </a:pPr>
            <a:r>
              <a:rPr lang="en-GB" sz="6000" dirty="0"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					</a:t>
            </a:r>
            <a:r>
              <a:rPr lang="en-GB" sz="6000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(AGE &lt; 50)</a:t>
            </a:r>
            <a:endParaRPr lang="en-GB" sz="60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98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inental North America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EA890B3A-E8E1-4C61-83E1-229A9D13FD03}" vid="{F6358C3B-0081-4715-8AEC-2CC3DA789FDD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88E60-F31B-4BB3-BFE4-EB035E271DB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4469512-9FC5-43AF-8C7D-42B05CBCE5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73C3AA-CBC3-4EBC-8BF7-2AC27CBBDA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North American continent presentation (widescreen)</Template>
  <TotalTime>9822</TotalTime>
  <Words>672</Words>
  <Application>Microsoft Office PowerPoint</Application>
  <PresentationFormat>自定义</PresentationFormat>
  <Paragraphs>93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Algerian</vt:lpstr>
      <vt:lpstr>Aptos</vt:lpstr>
      <vt:lpstr>Arial</vt:lpstr>
      <vt:lpstr>Arial Rounded MT Bold</vt:lpstr>
      <vt:lpstr>Calibri</vt:lpstr>
      <vt:lpstr>Century Gothic</vt:lpstr>
      <vt:lpstr>Times New Roman</vt:lpstr>
      <vt:lpstr>Continental North America 16x9</vt:lpstr>
      <vt:lpstr>    Reward Program Analysis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Yunpeng Li</dc:creator>
  <cp:lastModifiedBy>Yunpeng Li</cp:lastModifiedBy>
  <cp:revision>18</cp:revision>
  <dcterms:created xsi:type="dcterms:W3CDTF">2024-07-08T11:57:31Z</dcterms:created>
  <dcterms:modified xsi:type="dcterms:W3CDTF">2024-07-15T07:41:25Z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